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65" r:id="rId5"/>
    <p:sldId id="259" r:id="rId6"/>
    <p:sldId id="260" r:id="rId7"/>
    <p:sldId id="261" r:id="rId8"/>
    <p:sldId id="262" r:id="rId9"/>
    <p:sldId id="263"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79" d="100"/>
          <a:sy n="79" d="100"/>
        </p:scale>
        <p:origin x="396" y="78"/>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243839" y="182879"/>
            <a:ext cx="11704320" cy="6492240"/>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6000" b="1" cap="all" baseline="0">
                <a:solidFill>
                  <a:srgbClr val="FFFFFF"/>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709531" y="3869636"/>
            <a:ext cx="8767860" cy="1388165"/>
          </a:xfrm>
        </p:spPr>
        <p:txBody>
          <a:bodyPr>
            <a:normAutofit/>
          </a:bodyPr>
          <a:lstStyle>
            <a:lvl1pPr marL="0" indent="0" algn="ctr">
              <a:spcBef>
                <a:spcPts val="1000"/>
              </a:spcBef>
              <a:buNone/>
              <a:defRPr sz="1800">
                <a:solidFill>
                  <a:srgbClr val="FFFFFF"/>
                </a:solidFill>
              </a:defRPr>
            </a:lvl1pPr>
            <a:lvl2pPr marL="342900" indent="0" algn="ctr">
              <a:buNone/>
              <a:defRPr sz="1800"/>
            </a:lvl2pPr>
            <a:lvl3pPr marL="685800" indent="0" algn="ctr">
              <a:buNone/>
              <a:defRPr sz="18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5BCAD085-E8A6-8845-BD4E-CB4CCA059FC4}" type="datetimeFigureOut">
              <a:rPr lang="en-US" smtClean="0"/>
              <a:t>5/24/2025</a:t>
            </a:fld>
            <a:endParaRPr lang="en-US"/>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C1FF6DA9-008F-8B48-92A6-B652298478BF}" type="slidenum">
              <a:rPr lang="en-US" smtClean="0"/>
              <a:t>‹Nº›</a:t>
            </a:fld>
            <a:endParaRPr lang="en-US"/>
          </a:p>
        </p:txBody>
      </p:sp>
      <p:cxnSp>
        <p:nvCxnSpPr>
          <p:cNvPr id="8" name="Straight Connector 7"/>
          <p:cNvCxnSpPr/>
          <p:nvPr/>
        </p:nvCxnSpPr>
        <p:spPr>
          <a:xfrm>
            <a:off x="1978661"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989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1804329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324100" cy="541020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143001" y="762000"/>
            <a:ext cx="7429500" cy="541020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197032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lvl1pPr>
              <a:spcBef>
                <a:spcPts val="1000"/>
              </a:spcBef>
              <a:defRPr/>
            </a:lvl1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2565634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6000" b="0" cap="all" baseline="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1800">
                <a:solidFill>
                  <a:schemeClr val="accent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5BCAD085-E8A6-8845-BD4E-CB4CCA059FC4}" type="datetimeFigureOut">
              <a:rPr lang="en-US" smtClean="0"/>
              <a:t>5/24/2025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‹Nº›</a:t>
            </a:fld>
            <a:endParaRPr lang="en-US"/>
          </a:p>
        </p:txBody>
      </p:sp>
      <p:cxnSp>
        <p:nvCxnSpPr>
          <p:cNvPr id="7" name="Straight Connector 6"/>
          <p:cNvCxnSpPr/>
          <p:nvPr/>
        </p:nvCxnSpPr>
        <p:spPr>
          <a:xfrm>
            <a:off x="1981201"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56617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5/24/2025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3716246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4" name="Content Placeholder 3"/>
          <p:cNvSpPr>
            <a:spLocks noGrp="1"/>
          </p:cNvSpPr>
          <p:nvPr>
            <p:ph sz="half" idx="2"/>
          </p:nvPr>
        </p:nvSpPr>
        <p:spPr>
          <a:xfrm>
            <a:off x="1143000" y="2721483"/>
            <a:ext cx="4754880" cy="33832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ES"/>
              <a:t>Haga clic para modificar los estilos de texto del patrón</a:t>
            </a:r>
          </a:p>
        </p:txBody>
      </p:sp>
      <p:sp>
        <p:nvSpPr>
          <p:cNvPr id="6" name="Content Placeholder 5"/>
          <p:cNvSpPr>
            <a:spLocks noGrp="1"/>
          </p:cNvSpPr>
          <p:nvPr>
            <p:ph sz="quarter" idx="4"/>
          </p:nvPr>
        </p:nvSpPr>
        <p:spPr>
          <a:xfrm>
            <a:off x="6269173" y="2719322"/>
            <a:ext cx="4754880" cy="33832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5/24/2025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3427330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5/24/2025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2426218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5/24/2025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16270002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779520" cy="1737360"/>
          </a:xfrm>
        </p:spPr>
        <p:txBody>
          <a:bodyPr anchor="b">
            <a:noAutofit/>
          </a:bodyPr>
          <a:lstStyle>
            <a:lvl1pPr>
              <a:lnSpc>
                <a:spcPct val="90000"/>
              </a:lnSpc>
              <a:defRPr sz="3000" b="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505752" y="1097280"/>
            <a:ext cx="5532851" cy="466344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143000" y="2834640"/>
            <a:ext cx="3779520" cy="2926080"/>
          </a:xfrm>
        </p:spPr>
        <p:txBody>
          <a:bodyPr>
            <a:normAutofit/>
          </a:bodyPr>
          <a:lstStyle>
            <a:lvl1pPr marL="0" indent="0">
              <a:lnSpc>
                <a:spcPct val="100000"/>
              </a:lnSpc>
              <a:spcBef>
                <a:spcPts val="80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5BCAD085-E8A6-8845-BD4E-CB4CCA059FC4}" type="datetimeFigureOut">
              <a:rPr lang="en-US" smtClean="0"/>
              <a:t>5/24/2025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24954971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779520" cy="1737360"/>
          </a:xfrm>
        </p:spPr>
        <p:txBody>
          <a:bodyPr anchor="b">
            <a:noAutofit/>
          </a:bodyPr>
          <a:lstStyle>
            <a:lvl1pPr>
              <a:lnSpc>
                <a:spcPct val="90000"/>
              </a:lnSpc>
              <a:defRPr sz="30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5358810" y="1069848"/>
            <a:ext cx="5676937" cy="4645153"/>
          </a:xfrm>
        </p:spPr>
        <p:txBody>
          <a:bodyPr lIns="274320" tIns="182880" anchor="t">
            <a:normAutofit/>
          </a:bodyPr>
          <a:lstStyle>
            <a:lvl1pPr marL="0" indent="0">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43000" y="2834640"/>
            <a:ext cx="3779520" cy="2880360"/>
          </a:xfrm>
        </p:spPr>
        <p:txBody>
          <a:bodyPr>
            <a:normAutofit/>
          </a:bodyPr>
          <a:lstStyle>
            <a:lvl1pPr marL="0" indent="0">
              <a:lnSpc>
                <a:spcPct val="100000"/>
              </a:lnSpc>
              <a:spcBef>
                <a:spcPts val="800"/>
              </a:spcBef>
              <a:buNone/>
              <a:defRPr sz="12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5BCAD085-E8A6-8845-BD4E-CB4CCA059FC4}" type="datetimeFigureOut">
              <a:rPr lang="en-US" smtClean="0"/>
              <a:t>5/24/2025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15687168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p:nvPr/>
        </p:nvSpPr>
        <p:spPr>
          <a:xfrm>
            <a:off x="243840" y="182880"/>
            <a:ext cx="11704320" cy="649224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143002" y="2057400"/>
            <a:ext cx="9872871" cy="4038600"/>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1142996" y="6223830"/>
            <a:ext cx="2329075" cy="365125"/>
          </a:xfrm>
          <a:prstGeom prst="rect">
            <a:avLst/>
          </a:prstGeom>
        </p:spPr>
        <p:txBody>
          <a:bodyPr vert="horz" lIns="91440" tIns="45720" rIns="91440" bIns="45720" rtlCol="0" anchor="ctr"/>
          <a:lstStyle>
            <a:lvl1pPr algn="l">
              <a:defRPr sz="1000">
                <a:solidFill>
                  <a:schemeClr val="accent1"/>
                </a:solidFill>
              </a:defRPr>
            </a:lvl1pPr>
          </a:lstStyle>
          <a:p>
            <a:fld id="{5BCAD085-E8A6-8845-BD4E-CB4CCA059FC4}" type="datetimeFigureOut">
              <a:rPr lang="en-US" smtClean="0"/>
              <a:t>5/24/2025</a:t>
            </a:fld>
            <a:endParaRPr lang="en-US"/>
          </a:p>
        </p:txBody>
      </p:sp>
      <p:sp>
        <p:nvSpPr>
          <p:cNvPr id="5" name="Footer Placeholder 4"/>
          <p:cNvSpPr>
            <a:spLocks noGrp="1"/>
          </p:cNvSpPr>
          <p:nvPr>
            <p:ph type="ftr" sz="quarter" idx="3"/>
          </p:nvPr>
        </p:nvSpPr>
        <p:spPr>
          <a:xfrm>
            <a:off x="3949149" y="6223830"/>
            <a:ext cx="4717775" cy="365125"/>
          </a:xfrm>
          <a:prstGeom prst="rect">
            <a:avLst/>
          </a:prstGeom>
        </p:spPr>
        <p:txBody>
          <a:bodyPr vert="horz" lIns="91440" tIns="45720" rIns="91440" bIns="45720" rtlCol="0" anchor="ctr"/>
          <a:lstStyle>
            <a:lvl1pPr algn="ctr">
              <a:defRPr sz="1000">
                <a:solidFill>
                  <a:schemeClr val="accent1"/>
                </a:solidFill>
              </a:defRPr>
            </a:lvl1pPr>
          </a:lstStyle>
          <a:p>
            <a:endParaRPr lang="en-US"/>
          </a:p>
        </p:txBody>
      </p:sp>
      <p:sp>
        <p:nvSpPr>
          <p:cNvPr id="6" name="Slide Number Placeholder 5"/>
          <p:cNvSpPr>
            <a:spLocks noGrp="1"/>
          </p:cNvSpPr>
          <p:nvPr>
            <p:ph type="sldNum" sz="quarter" idx="4"/>
          </p:nvPr>
        </p:nvSpPr>
        <p:spPr>
          <a:xfrm>
            <a:off x="9329532" y="6223830"/>
            <a:ext cx="1706217" cy="365125"/>
          </a:xfrm>
          <a:prstGeom prst="rect">
            <a:avLst/>
          </a:prstGeom>
        </p:spPr>
        <p:txBody>
          <a:bodyPr vert="horz" lIns="91440" tIns="45720" rIns="91440" bIns="45720" rtlCol="0" anchor="ctr"/>
          <a:lstStyle>
            <a:lvl1pPr algn="r">
              <a:defRPr sz="1000">
                <a:solidFill>
                  <a:schemeClr val="accent1"/>
                </a:solidFill>
              </a:defRPr>
            </a:lvl1pPr>
          </a:lstStyle>
          <a:p>
            <a:fld id="{C1FF6DA9-008F-8B48-92A6-B652298478BF}" type="slidenum">
              <a:rPr lang="en-US" smtClean="0"/>
              <a:t>‹Nº›</a:t>
            </a:fld>
            <a:endParaRPr lang="en-US"/>
          </a:p>
        </p:txBody>
      </p:sp>
    </p:spTree>
    <p:extLst>
      <p:ext uri="{BB962C8B-B14F-4D97-AF65-F5344CB8AC3E}">
        <p14:creationId xmlns:p14="http://schemas.microsoft.com/office/powerpoint/2010/main" val="161871427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4000" kern="1200">
          <a:solidFill>
            <a:schemeClr val="accent1"/>
          </a:solidFill>
          <a:latin typeface="+mj-lt"/>
          <a:ea typeface="+mj-ea"/>
          <a:cs typeface="+mj-cs"/>
        </a:defRPr>
      </a:lvl1pPr>
    </p:titleStyle>
    <p:bodyStyle>
      <a:lvl1pPr marL="171450" indent="-137160" algn="l" defTabSz="685800" rtl="0" eaLnBrk="1" latinLnBrk="0" hangingPunct="1">
        <a:lnSpc>
          <a:spcPct val="90000"/>
        </a:lnSpc>
        <a:spcBef>
          <a:spcPts val="1000"/>
        </a:spcBef>
        <a:buClr>
          <a:schemeClr val="accent1"/>
        </a:buClr>
        <a:buSzPct val="80000"/>
        <a:buFont typeface="Corbel" pitchFamily="34" charset="0"/>
        <a:buChar char="•"/>
        <a:defRPr sz="2000" kern="1200">
          <a:solidFill>
            <a:schemeClr val="accent1"/>
          </a:solidFill>
          <a:latin typeface="+mn-lt"/>
          <a:ea typeface="+mn-ea"/>
          <a:cs typeface="+mn-cs"/>
        </a:defRPr>
      </a:lvl1pPr>
      <a:lvl2pPr marL="34290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800" kern="1200">
          <a:solidFill>
            <a:schemeClr val="accent1"/>
          </a:solidFill>
          <a:latin typeface="+mn-lt"/>
          <a:ea typeface="+mn-ea"/>
          <a:cs typeface="+mn-cs"/>
        </a:defRPr>
      </a:lvl2pPr>
      <a:lvl3pPr marL="54864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600" kern="1200">
          <a:solidFill>
            <a:schemeClr val="accent1"/>
          </a:solidFill>
          <a:latin typeface="+mn-lt"/>
          <a:ea typeface="+mn-ea"/>
          <a:cs typeface="+mn-cs"/>
        </a:defRPr>
      </a:lvl3pPr>
      <a:lvl4pPr marL="75438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4pPr>
      <a:lvl5pPr marL="920120" indent="-13716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5pPr>
      <a:lvl6pPr marL="11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6pPr>
      <a:lvl7pPr marL="13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7pPr>
      <a:lvl8pPr marL="15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8pPr>
      <a:lvl9pPr marL="1700000" indent="-171450" algn="l" defTabSz="685800" rtl="0" eaLnBrk="1" latinLnBrk="0" hangingPunct="1">
        <a:lnSpc>
          <a:spcPct val="90000"/>
        </a:lnSpc>
        <a:spcBef>
          <a:spcPts val="150"/>
        </a:spcBef>
        <a:spcAft>
          <a:spcPts val="300"/>
        </a:spcAft>
        <a:buClr>
          <a:schemeClr val="accent1"/>
        </a:buClr>
        <a:buSzPct val="80000"/>
        <a:buFont typeface="Corbel" pitchFamily="34" charset="0"/>
        <a:buChar char="•"/>
        <a:defRPr sz="1400" kern="1200">
          <a:solidFill>
            <a:schemeClr val="accent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t>Diseño de Software para el Sistema de Biblioteca Universitaria</a:t>
            </a:r>
          </a:p>
        </p:txBody>
      </p:sp>
      <p:sp>
        <p:nvSpPr>
          <p:cNvPr id="3" name="Subtitle 2"/>
          <p:cNvSpPr>
            <a:spLocks noGrp="1"/>
          </p:cNvSpPr>
          <p:nvPr>
            <p:ph type="subTitle" idx="1"/>
          </p:nvPr>
        </p:nvSpPr>
        <p:spPr/>
        <p:txBody>
          <a:bodyPr/>
          <a:lstStyle/>
          <a:p>
            <a:r>
              <a:rPr lang="es-CL" dirty="0"/>
              <a:t>Daniel González</a:t>
            </a:r>
            <a:endParaRPr dirty="0"/>
          </a:p>
          <a:p>
            <a:r>
              <a:rPr lang="es-CL" dirty="0"/>
              <a:t>Ingeniería de software</a:t>
            </a:r>
          </a:p>
          <a:p>
            <a:r>
              <a:rPr lang="es-CL" dirty="0"/>
              <a:t>24/05/2025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6138" y="146304"/>
            <a:ext cx="9875520" cy="1356360"/>
          </a:xfrm>
        </p:spPr>
        <p:txBody>
          <a:bodyPr>
            <a:normAutofit/>
          </a:bodyPr>
          <a:lstStyle/>
          <a:p>
            <a:r>
              <a:rPr lang="es-CL" sz="6000" dirty="0"/>
              <a:t>Conclusión</a:t>
            </a:r>
            <a:endParaRPr sz="6000" dirty="0"/>
          </a:p>
        </p:txBody>
      </p:sp>
      <p:sp>
        <p:nvSpPr>
          <p:cNvPr id="3" name="Content Placeholder 2"/>
          <p:cNvSpPr>
            <a:spLocks noGrp="1"/>
          </p:cNvSpPr>
          <p:nvPr>
            <p:ph idx="1"/>
          </p:nvPr>
        </p:nvSpPr>
        <p:spPr>
          <a:xfrm>
            <a:off x="326138" y="1502664"/>
            <a:ext cx="9872871" cy="4038600"/>
          </a:xfrm>
        </p:spPr>
        <p:txBody>
          <a:bodyPr/>
          <a:lstStyle/>
          <a:p>
            <a:pPr>
              <a:buNone/>
            </a:pPr>
            <a:r>
              <a:rPr lang="es-MX" dirty="0"/>
              <a:t>El uso del enfoque 4+1 de arquitectura (vista lógica, física, de desarrollo, de procesos y casos de uso) junto con estándares internacionales como IEEE 830 e ISO 25010 permitió un diseño estructurado, adaptable y de alta calidad. La metodología ágil SCRUM, aplicada durante todo el ciclo de vida del software, facilitó la entrega continua, la mejora progresiva y la participación activa del cliente.</a:t>
            </a:r>
          </a:p>
          <a:p>
            <a:pPr marL="34290" indent="0">
              <a:buNone/>
            </a:pPr>
            <a:r>
              <a:rPr lang="es-MX" dirty="0"/>
              <a:t>Como resultado, se obtuvo un sistema robusto, seguro y usable, alineado con los principios de la ingeniería de software moderna. Esto garantiza no solo el cumplimiento de los requisitos técnicos y funcionales, sino también una experiencia de usuario fluida, alta mantenibilidad y facilidad de escalado en el futuro.</a:t>
            </a:r>
          </a:p>
          <a:p>
            <a:pPr marL="34290" indent="0">
              <a:buNone/>
            </a:pPr>
            <a:endParaRPr lang="es-MX" dirty="0"/>
          </a:p>
          <a:p>
            <a:pPr marL="34290" indent="0">
              <a:buNone/>
            </a:pPr>
            <a:endParaRPr dirty="0"/>
          </a:p>
        </p:txBody>
      </p:sp>
      <p:pic>
        <p:nvPicPr>
          <p:cNvPr id="5" name="Imagen 4" descr="Imagen que contiene persona, tabla, hombre, computer&#10;&#10;El contenido generado por IA puede ser incorrecto.">
            <a:extLst>
              <a:ext uri="{FF2B5EF4-FFF2-40B4-BE49-F238E27FC236}">
                <a16:creationId xmlns:a16="http://schemas.microsoft.com/office/drawing/2014/main" id="{5E6659A9-CD1C-26FF-2D65-320521194F3F}"/>
              </a:ext>
            </a:extLst>
          </p:cNvPr>
          <p:cNvPicPr>
            <a:picLocks noChangeAspect="1"/>
          </p:cNvPicPr>
          <p:nvPr/>
        </p:nvPicPr>
        <p:blipFill>
          <a:blip r:embed="rId2"/>
          <a:stretch>
            <a:fillRect/>
          </a:stretch>
        </p:blipFill>
        <p:spPr>
          <a:xfrm>
            <a:off x="1253238" y="4657344"/>
            <a:ext cx="8473810" cy="17678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9264" y="304800"/>
            <a:ext cx="7406640" cy="1356360"/>
          </a:xfrm>
        </p:spPr>
        <p:txBody>
          <a:bodyPr/>
          <a:lstStyle/>
          <a:p>
            <a:r>
              <a:rPr dirty="0" err="1"/>
              <a:t>Introducción</a:t>
            </a:r>
            <a:r>
              <a:rPr dirty="0"/>
              <a:t> al Proyecto</a:t>
            </a:r>
          </a:p>
        </p:txBody>
      </p:sp>
      <p:sp>
        <p:nvSpPr>
          <p:cNvPr id="7" name="Marcador de contenido 6">
            <a:extLst>
              <a:ext uri="{FF2B5EF4-FFF2-40B4-BE49-F238E27FC236}">
                <a16:creationId xmlns:a16="http://schemas.microsoft.com/office/drawing/2014/main" id="{62BDE980-EAE2-4401-18E8-A2678B7828F4}"/>
              </a:ext>
            </a:extLst>
          </p:cNvPr>
          <p:cNvSpPr>
            <a:spLocks noGrp="1"/>
          </p:cNvSpPr>
          <p:nvPr>
            <p:ph idx="1"/>
          </p:nvPr>
        </p:nvSpPr>
        <p:spPr>
          <a:xfrm>
            <a:off x="1999489" y="1292352"/>
            <a:ext cx="8351519" cy="5260848"/>
          </a:xfrm>
        </p:spPr>
        <p:txBody>
          <a:bodyPr>
            <a:normAutofit fontScale="92500" lnSpcReduction="20000"/>
          </a:bodyPr>
          <a:lstStyle/>
          <a:p>
            <a:pPr>
              <a:buNone/>
            </a:pPr>
            <a:r>
              <a:rPr lang="es-MX" b="1" dirty="0"/>
              <a:t>Objetivo del Proyecto:</a:t>
            </a:r>
            <a:br>
              <a:rPr lang="es-MX" dirty="0"/>
            </a:br>
            <a:r>
              <a:rPr lang="es-MX" dirty="0"/>
              <a:t>Desarrollar un sistema digital multiplataforma que automatice la gestión de préstamos, devoluciones, sanciones y consultas en la biblioteca universitaria.</a:t>
            </a:r>
          </a:p>
          <a:p>
            <a:pPr>
              <a:buNone/>
            </a:pPr>
            <a:r>
              <a:rPr lang="es-MX" b="1" dirty="0"/>
              <a:t>Problemas Identificados:</a:t>
            </a:r>
            <a:endParaRPr lang="es-MX" dirty="0"/>
          </a:p>
          <a:p>
            <a:pPr>
              <a:buFont typeface="Arial" panose="020B0604020202020204" pitchFamily="34" charset="0"/>
              <a:buChar char="•"/>
            </a:pPr>
            <a:r>
              <a:rPr lang="es-MX" dirty="0"/>
              <a:t>Pérdida de libros</a:t>
            </a:r>
          </a:p>
          <a:p>
            <a:pPr>
              <a:buFont typeface="Arial" panose="020B0604020202020204" pitchFamily="34" charset="0"/>
              <a:buChar char="•"/>
            </a:pPr>
            <a:r>
              <a:rPr lang="es-MX" dirty="0"/>
              <a:t>Procesos manuales ineficientes</a:t>
            </a:r>
          </a:p>
          <a:p>
            <a:pPr>
              <a:buFont typeface="Arial" panose="020B0604020202020204" pitchFamily="34" charset="0"/>
              <a:buChar char="•"/>
            </a:pPr>
            <a:r>
              <a:rPr lang="es-MX" dirty="0"/>
              <a:t>Dificultad para consultar materiales</a:t>
            </a:r>
          </a:p>
          <a:p>
            <a:pPr>
              <a:buFont typeface="Arial" panose="020B0604020202020204" pitchFamily="34" charset="0"/>
              <a:buChar char="•"/>
            </a:pPr>
            <a:r>
              <a:rPr lang="es-MX" dirty="0"/>
              <a:t>Falta de control sobre préstamos y sanciones</a:t>
            </a:r>
          </a:p>
          <a:p>
            <a:pPr>
              <a:buNone/>
            </a:pPr>
            <a:r>
              <a:rPr lang="es-MX" b="1" dirty="0"/>
              <a:t>Solución Propuesta:</a:t>
            </a:r>
          </a:p>
          <a:p>
            <a:pPr>
              <a:buNone/>
            </a:pPr>
            <a:r>
              <a:rPr lang="es-MX" dirty="0"/>
              <a:t>Sistema de microservicios con web y app móvil que busca una solución eficiente para la real necesidad de usuario</a:t>
            </a:r>
          </a:p>
          <a:p>
            <a:pPr>
              <a:buNone/>
            </a:pPr>
            <a:r>
              <a:rPr lang="es-MX" b="1" dirty="0"/>
              <a:t>Metodología Aplicada: SCRUM</a:t>
            </a:r>
            <a:endParaRPr lang="es-MX" dirty="0"/>
          </a:p>
          <a:p>
            <a:pPr>
              <a:buFont typeface="Arial" panose="020B0604020202020204" pitchFamily="34" charset="0"/>
              <a:buChar char="•"/>
            </a:pPr>
            <a:r>
              <a:rPr lang="es-MX" dirty="0"/>
              <a:t>Ciclos de desarrollo iterativos (</a:t>
            </a:r>
            <a:r>
              <a:rPr lang="es-MX" dirty="0" err="1"/>
              <a:t>sprints</a:t>
            </a:r>
            <a:r>
              <a:rPr lang="es-MX" dirty="0"/>
              <a:t> semanales)</a:t>
            </a:r>
          </a:p>
          <a:p>
            <a:pPr>
              <a:buFont typeface="Arial" panose="020B0604020202020204" pitchFamily="34" charset="0"/>
              <a:buChar char="•"/>
            </a:pPr>
            <a:r>
              <a:rPr lang="es-MX" dirty="0" err="1"/>
              <a:t>Feedback</a:t>
            </a:r>
            <a:r>
              <a:rPr lang="es-MX" dirty="0"/>
              <a:t> constante del cliente</a:t>
            </a:r>
          </a:p>
          <a:p>
            <a:pPr>
              <a:buFont typeface="Arial" panose="020B0604020202020204" pitchFamily="34" charset="0"/>
              <a:buChar char="•"/>
            </a:pPr>
            <a:r>
              <a:rPr lang="es-MX" dirty="0"/>
              <a:t>Roles: Scrum Master, </a:t>
            </a:r>
            <a:r>
              <a:rPr lang="es-MX" dirty="0" err="1"/>
              <a:t>Product</a:t>
            </a:r>
            <a:r>
              <a:rPr lang="es-MX" dirty="0"/>
              <a:t> </a:t>
            </a:r>
            <a:r>
              <a:rPr lang="es-MX" dirty="0" err="1"/>
              <a:t>Owner</a:t>
            </a:r>
            <a:r>
              <a:rPr lang="es-MX" dirty="0"/>
              <a:t>, Desarrolladores, Analista</a:t>
            </a:r>
          </a:p>
          <a:p>
            <a:pPr>
              <a:buFont typeface="Arial" panose="020B0604020202020204" pitchFamily="34" charset="0"/>
              <a:buChar char="•"/>
            </a:pPr>
            <a:r>
              <a:rPr lang="es-MX" dirty="0"/>
              <a:t>Mejora continua y entregas incrementales</a:t>
            </a:r>
          </a:p>
          <a:p>
            <a:endParaRPr lang="es-CL"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250" y="609600"/>
            <a:ext cx="7406640" cy="5779008"/>
          </a:xfrm>
        </p:spPr>
        <p:txBody>
          <a:bodyPr>
            <a:normAutofit fontScale="90000"/>
          </a:bodyPr>
          <a:lstStyle/>
          <a:p>
            <a:r>
              <a:rPr lang="es-MX" sz="3100" b="1" dirty="0"/>
              <a:t>Fases del Ciclo de Vida del Software aplicadas al proyecto</a:t>
            </a:r>
            <a:br>
              <a:rPr lang="es-MX" sz="1800" dirty="0"/>
            </a:br>
            <a:r>
              <a:rPr lang="es-MX" sz="1800" b="1" dirty="0"/>
              <a:t>Recolección de Requisitos:</a:t>
            </a:r>
            <a:r>
              <a:rPr lang="es-MX" sz="1800" dirty="0"/>
              <a:t> Se identificaron requisitos funcionales a través de historias de usuario (HU01-HU06) y no funcionales basados en la norma ISO 25010, asegurando seguridad, usabilidad y rendimiento.</a:t>
            </a:r>
            <a:br>
              <a:rPr lang="es-MX" sz="1800" dirty="0"/>
            </a:br>
            <a:br>
              <a:rPr lang="es-MX" sz="1800" dirty="0"/>
            </a:br>
            <a:r>
              <a:rPr lang="es-MX" sz="1800" b="1" dirty="0"/>
              <a:t>Análisis y Diseño:</a:t>
            </a:r>
            <a:r>
              <a:rPr lang="es-MX" sz="1800" dirty="0"/>
              <a:t> Se elaboraron diagramas de caso de uso, clases, componentes y entidad-relación para definir claramente la estructura y comportamiento del sistema. Se optó por una arquitectura de microservicios escalable.</a:t>
            </a:r>
            <a:br>
              <a:rPr lang="es-MX" sz="1800" dirty="0"/>
            </a:br>
            <a:br>
              <a:rPr lang="es-MX" sz="1800" dirty="0"/>
            </a:br>
            <a:r>
              <a:rPr lang="es-MX" sz="1800" b="1" dirty="0"/>
              <a:t>Implementación:</a:t>
            </a:r>
            <a:r>
              <a:rPr lang="es-MX" sz="1800" dirty="0"/>
              <a:t> Se desarrolló el </a:t>
            </a:r>
            <a:r>
              <a:rPr lang="es-MX" sz="1800" dirty="0" err="1"/>
              <a:t>backend</a:t>
            </a:r>
            <a:r>
              <a:rPr lang="es-MX" sz="1800" dirty="0"/>
              <a:t> con </a:t>
            </a:r>
            <a:r>
              <a:rPr lang="es-MX" sz="1800" dirty="0" err="1"/>
              <a:t>FastAPI</a:t>
            </a:r>
            <a:r>
              <a:rPr lang="es-MX" sz="1800" dirty="0"/>
              <a:t> y el </a:t>
            </a:r>
            <a:r>
              <a:rPr lang="es-MX" sz="1800" dirty="0" err="1"/>
              <a:t>frontend</a:t>
            </a:r>
            <a:r>
              <a:rPr lang="es-MX" sz="1800" dirty="0"/>
              <a:t> con </a:t>
            </a:r>
            <a:r>
              <a:rPr lang="es-MX" sz="1800" dirty="0" err="1"/>
              <a:t>python</a:t>
            </a:r>
            <a:r>
              <a:rPr lang="es-MX" sz="1800" dirty="0"/>
              <a:t> y base de datos MYSQL favoreciendo la modularidad y la portabilidad multiplataforma.</a:t>
            </a:r>
            <a:br>
              <a:rPr lang="es-MX" sz="1800" dirty="0"/>
            </a:br>
            <a:br>
              <a:rPr lang="es-MX" sz="1800" dirty="0"/>
            </a:br>
            <a:r>
              <a:rPr lang="es-MX" sz="1800" b="1" dirty="0"/>
              <a:t>Pruebas:</a:t>
            </a:r>
            <a:r>
              <a:rPr lang="es-MX" sz="1800" dirty="0"/>
              <a:t> Se aplicaron pruebas unitarias, de integración, funcionales, de estrés y de usabilidad para validar cada componente del sistema y garantizar su fiabilidad.</a:t>
            </a:r>
            <a:br>
              <a:rPr lang="es-MX" sz="1800" dirty="0"/>
            </a:br>
            <a:br>
              <a:rPr lang="es-MX" sz="1800" dirty="0"/>
            </a:br>
            <a:r>
              <a:rPr lang="es-MX" sz="1800" b="1" dirty="0"/>
              <a:t>Despliegue:</a:t>
            </a:r>
            <a:r>
              <a:rPr lang="es-MX" sz="1800" dirty="0"/>
              <a:t> El sistema fue empaquetado con Docker y desplegado en servicios </a:t>
            </a:r>
            <a:r>
              <a:rPr lang="es-MX" sz="1800" dirty="0" err="1"/>
              <a:t>cloud</a:t>
            </a:r>
            <a:r>
              <a:rPr lang="es-MX" sz="1800" dirty="0"/>
              <a:t> (AWS/Azure), garantizando disponibilidad, escalabilidad y seguridad.</a:t>
            </a:r>
            <a:br>
              <a:rPr lang="es-MX" sz="1800" dirty="0"/>
            </a:br>
            <a:br>
              <a:rPr lang="es-MX" sz="1800" dirty="0"/>
            </a:br>
            <a:r>
              <a:rPr lang="es-MX" sz="1800" b="1" dirty="0"/>
              <a:t>Mantenimiento y Retroalimentación:</a:t>
            </a:r>
            <a:r>
              <a:rPr lang="es-MX" sz="1800" dirty="0"/>
              <a:t> La metodología SCRUM permitió iteraciones continuas, con mejoras basadas en el </a:t>
            </a:r>
            <a:r>
              <a:rPr lang="es-MX" sz="1800" dirty="0" err="1"/>
              <a:t>feedback</a:t>
            </a:r>
            <a:r>
              <a:rPr lang="es-MX" sz="1800" dirty="0"/>
              <a:t> del usuario y cambios dinámicos en los requerimientos.</a:t>
            </a:r>
            <a:br>
              <a:rPr lang="es-MX" sz="1800" dirty="0"/>
            </a:br>
            <a:endParaRPr sz="1800" dirty="0"/>
          </a:p>
        </p:txBody>
      </p:sp>
      <p:sp>
        <p:nvSpPr>
          <p:cNvPr id="3" name="Content Placeholder 2"/>
          <p:cNvSpPr>
            <a:spLocks noGrp="1"/>
          </p:cNvSpPr>
          <p:nvPr>
            <p:ph idx="1"/>
          </p:nvPr>
        </p:nvSpPr>
        <p:spPr>
          <a:xfrm>
            <a:off x="1840993" y="2633472"/>
            <a:ext cx="8497823" cy="3840480"/>
          </a:xfrm>
        </p:spPr>
        <p:txBody>
          <a:bodyPr/>
          <a:lstStyle/>
          <a:p>
            <a:r>
              <a:rPr lang="es-CL" dirty="0"/>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CEF313-AA49-5156-A934-89F40C376236}"/>
              </a:ext>
            </a:extLst>
          </p:cNvPr>
          <p:cNvSpPr>
            <a:spLocks noGrp="1"/>
          </p:cNvSpPr>
          <p:nvPr>
            <p:ph type="title"/>
          </p:nvPr>
        </p:nvSpPr>
        <p:spPr/>
        <p:txBody>
          <a:bodyPr>
            <a:normAutofit fontScale="90000"/>
          </a:bodyPr>
          <a:lstStyle/>
          <a:p>
            <a:r>
              <a:rPr lang="es-MX" b="1" dirty="0"/>
              <a:t>Patrón de Arquitectura 4+1 aplicado al proyecto</a:t>
            </a:r>
            <a:br>
              <a:rPr lang="es-MX" b="1" dirty="0"/>
            </a:br>
            <a:endParaRPr lang="es-CL" dirty="0"/>
          </a:p>
        </p:txBody>
      </p:sp>
      <p:sp>
        <p:nvSpPr>
          <p:cNvPr id="3" name="Marcador de contenido 2">
            <a:extLst>
              <a:ext uri="{FF2B5EF4-FFF2-40B4-BE49-F238E27FC236}">
                <a16:creationId xmlns:a16="http://schemas.microsoft.com/office/drawing/2014/main" id="{D7F28E51-CDA0-35CE-E03A-E7CCA5518D79}"/>
              </a:ext>
            </a:extLst>
          </p:cNvPr>
          <p:cNvSpPr>
            <a:spLocks noGrp="1"/>
          </p:cNvSpPr>
          <p:nvPr>
            <p:ph idx="1"/>
          </p:nvPr>
        </p:nvSpPr>
        <p:spPr>
          <a:xfrm>
            <a:off x="426720" y="1487424"/>
            <a:ext cx="11545824" cy="5157216"/>
          </a:xfrm>
        </p:spPr>
        <p:txBody>
          <a:bodyPr>
            <a:normAutofit fontScale="85000" lnSpcReduction="20000"/>
          </a:bodyPr>
          <a:lstStyle/>
          <a:p>
            <a:r>
              <a:rPr lang="es-MX" dirty="0"/>
              <a:t>El modelo </a:t>
            </a:r>
            <a:r>
              <a:rPr lang="es-MX" b="1" dirty="0"/>
              <a:t>4+1 de vistas</a:t>
            </a:r>
            <a:r>
              <a:rPr lang="es-MX" dirty="0"/>
              <a:t> propuesto por Philippe </a:t>
            </a:r>
            <a:r>
              <a:rPr lang="es-MX" dirty="0" err="1"/>
              <a:t>Kruchten</a:t>
            </a:r>
            <a:r>
              <a:rPr lang="es-MX" dirty="0"/>
              <a:t> organiza la arquitectura de software en 5 perspectivas complementarias. En este proyecto, se aplicó este enfoque para asegurar un diseño robusto, comprensible y alineado con los requerimientos funcionales y no funcionales.</a:t>
            </a:r>
          </a:p>
          <a:p>
            <a:endParaRPr lang="es-MX" dirty="0"/>
          </a:p>
          <a:p>
            <a:pPr>
              <a:buNone/>
            </a:pPr>
            <a:r>
              <a:rPr lang="es-MX" b="1" dirty="0"/>
              <a:t> </a:t>
            </a:r>
            <a:r>
              <a:rPr lang="es-MX" sz="2100" b="1" dirty="0"/>
              <a:t>1. Vista Lógica</a:t>
            </a:r>
          </a:p>
          <a:p>
            <a:pPr>
              <a:buNone/>
            </a:pPr>
            <a:r>
              <a:rPr lang="es-MX" sz="2100" dirty="0"/>
              <a:t>Representa la estructura del sistema mediante diagramas de clases y modelo E-R.</a:t>
            </a:r>
            <a:br>
              <a:rPr lang="es-MX" sz="2100" dirty="0"/>
            </a:br>
            <a:r>
              <a:rPr lang="es-MX" sz="2100" dirty="0"/>
              <a:t> Entidades clave: Usuario, Libro, Préstamo, Sanción.</a:t>
            </a:r>
          </a:p>
          <a:p>
            <a:pPr>
              <a:buNone/>
            </a:pPr>
            <a:r>
              <a:rPr lang="es-MX" sz="2100" b="1" dirty="0"/>
              <a:t> 2. Vista de Desarrollo</a:t>
            </a:r>
          </a:p>
          <a:p>
            <a:pPr>
              <a:buNone/>
            </a:pPr>
            <a:r>
              <a:rPr lang="es-MX" sz="2100" dirty="0"/>
              <a:t>Muestra la organización del código en módulos.</a:t>
            </a:r>
            <a:br>
              <a:rPr lang="es-MX" sz="2100" dirty="0"/>
            </a:br>
            <a:r>
              <a:rPr lang="es-MX" sz="2100" dirty="0"/>
              <a:t> Microservicios independientes (usuarios, libros, préstamos) en Python y </a:t>
            </a:r>
            <a:r>
              <a:rPr lang="es-MX" sz="2100" dirty="0" err="1"/>
              <a:t>React</a:t>
            </a:r>
            <a:r>
              <a:rPr lang="es-MX" sz="2100" dirty="0"/>
              <a:t>.</a:t>
            </a:r>
          </a:p>
          <a:p>
            <a:pPr>
              <a:buNone/>
            </a:pPr>
            <a:r>
              <a:rPr lang="es-MX" sz="2100" b="1" dirty="0"/>
              <a:t> 3. Vista de Procesos</a:t>
            </a:r>
          </a:p>
          <a:p>
            <a:pPr>
              <a:buNone/>
            </a:pPr>
            <a:r>
              <a:rPr lang="es-MX" sz="2100" dirty="0"/>
              <a:t>Gestiona procesos en ejecución y concurrencia.</a:t>
            </a:r>
            <a:br>
              <a:rPr lang="es-MX" sz="2100" dirty="0"/>
            </a:br>
            <a:r>
              <a:rPr lang="es-MX" sz="2100" dirty="0"/>
              <a:t>Préstamos simultáneos, sanciones automáticas y autenticación con JWT.</a:t>
            </a:r>
          </a:p>
          <a:p>
            <a:pPr>
              <a:buNone/>
            </a:pPr>
            <a:r>
              <a:rPr lang="es-MX" sz="2100" b="1" dirty="0"/>
              <a:t> 4. Vista Física</a:t>
            </a:r>
          </a:p>
          <a:p>
            <a:pPr>
              <a:buNone/>
            </a:pPr>
            <a:r>
              <a:rPr lang="es-MX" sz="2100" dirty="0"/>
              <a:t>Describe cómo se despliega el sistema.</a:t>
            </a:r>
            <a:br>
              <a:rPr lang="es-MX" sz="2100" dirty="0"/>
            </a:br>
            <a:r>
              <a:rPr lang="es-MX" sz="2100" dirty="0"/>
              <a:t> Docker + nube (AWS/Azure), base de datos en MySQL, alta disponibilidad.</a:t>
            </a:r>
          </a:p>
          <a:p>
            <a:pPr>
              <a:buNone/>
            </a:pPr>
            <a:r>
              <a:rPr lang="es-MX" sz="2100" b="1" dirty="0"/>
              <a:t>5. Vista de Casos de Uso</a:t>
            </a:r>
          </a:p>
          <a:p>
            <a:r>
              <a:rPr lang="es-MX" sz="2100" dirty="0"/>
              <a:t>Refleja la interacción usuario-sistema.</a:t>
            </a:r>
            <a:br>
              <a:rPr lang="es-MX" sz="2100" dirty="0"/>
            </a:br>
            <a:r>
              <a:rPr lang="es-MX" sz="2100" dirty="0"/>
              <a:t> Historias de usuario como: buscar libros, emitir sanciones, gestionar préstamos.</a:t>
            </a:r>
          </a:p>
          <a:p>
            <a:endParaRPr lang="es-CL" dirty="0"/>
          </a:p>
        </p:txBody>
      </p:sp>
    </p:spTree>
    <p:extLst>
      <p:ext uri="{BB962C8B-B14F-4D97-AF65-F5344CB8AC3E}">
        <p14:creationId xmlns:p14="http://schemas.microsoft.com/office/powerpoint/2010/main" val="449104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250" y="1377696"/>
            <a:ext cx="7406640" cy="588264"/>
          </a:xfrm>
        </p:spPr>
        <p:txBody>
          <a:bodyPr>
            <a:noAutofit/>
          </a:bodyPr>
          <a:lstStyle/>
          <a:p>
            <a:r>
              <a:rPr lang="es-MX" sz="1800" dirty="0"/>
              <a:t>El diagrama de caso de uso representa las principales interacciones entre los usuarios del sistema (estudiantes, bibliotecarios y administradores) y las funcionalidades clave, como buscar libros, registrar préstamos y generar reportes.</a:t>
            </a:r>
            <a:br>
              <a:rPr lang="es-MX" sz="1800" dirty="0"/>
            </a:br>
            <a:r>
              <a:rPr lang="es-MX" sz="1800" dirty="0"/>
              <a:t>Este diagrama pertenece a la Vista de Casos de Uso del modelo 4+1, ya que describe los requisitos funcionales desde la perspectiva del usuario.</a:t>
            </a:r>
            <a:br>
              <a:rPr lang="es-MX" sz="1800" dirty="0"/>
            </a:br>
            <a:br>
              <a:rPr lang="es-MX" sz="1800" dirty="0"/>
            </a:br>
            <a:r>
              <a:rPr lang="es-MX" sz="1800" dirty="0"/>
              <a:t>Permite identificar qué servicios debe ofrecer el sistema, sirviendo como base para la planificación en SCRUM y el diseño posterior. Se aplicaron patrones como Controlador Centralizado, Entidad y Frontera para estructurar la lógica del sistema.</a:t>
            </a:r>
            <a:br>
              <a:rPr lang="es-MX" sz="1800" dirty="0"/>
            </a:br>
            <a:endParaRPr sz="1800" dirty="0"/>
          </a:p>
        </p:txBody>
      </p:sp>
      <p:pic>
        <p:nvPicPr>
          <p:cNvPr id="3" name="Picture 2" descr="diagrama caso de uso.png"/>
          <p:cNvPicPr>
            <a:picLocks noChangeAspect="1"/>
          </p:cNvPicPr>
          <p:nvPr/>
        </p:nvPicPr>
        <p:blipFill>
          <a:blip r:embed="rId2"/>
          <a:stretch>
            <a:fillRect/>
          </a:stretch>
        </p:blipFill>
        <p:spPr>
          <a:xfrm>
            <a:off x="2495550" y="2974848"/>
            <a:ext cx="7315200" cy="3438144"/>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79CBD3C9-4E66-426D-948E-7CF4778107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s-CL"/>
          </a:p>
        </p:txBody>
      </p:sp>
      <p:sp>
        <p:nvSpPr>
          <p:cNvPr id="23" name="Rectangle 22">
            <a:extLst>
              <a:ext uri="{FF2B5EF4-FFF2-40B4-BE49-F238E27FC236}">
                <a16:creationId xmlns:a16="http://schemas.microsoft.com/office/drawing/2014/main" id="{DDB95FCF-AD96-482F-9FB8-CD95725E6E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s-CL"/>
          </a:p>
        </p:txBody>
      </p:sp>
      <p:cxnSp>
        <p:nvCxnSpPr>
          <p:cNvPr id="25" name="Straight Connector 24">
            <a:extLst>
              <a:ext uri="{FF2B5EF4-FFF2-40B4-BE49-F238E27FC236}">
                <a16:creationId xmlns:a16="http://schemas.microsoft.com/office/drawing/2014/main" id="{64EEEC00-AD80-4734-BEE6-04CBDEC83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2ED84DD6-8A68-4994-8094-8DDBE89BF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2100" cy="6377939"/>
          </a:xfrm>
          <a:prstGeom prst="rect">
            <a:avLst/>
          </a:prstGeom>
          <a:solidFill>
            <a:schemeClr val="bg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s-CL"/>
          </a:p>
        </p:txBody>
      </p:sp>
      <p:sp>
        <p:nvSpPr>
          <p:cNvPr id="29" name="Rectangle 28">
            <a:extLst>
              <a:ext uri="{FF2B5EF4-FFF2-40B4-BE49-F238E27FC236}">
                <a16:creationId xmlns:a16="http://schemas.microsoft.com/office/drawing/2014/main" id="{176049D7-366E-4AC9-B689-460CC28F8E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2944" y="246887"/>
            <a:ext cx="4397755" cy="6377939"/>
          </a:xfrm>
          <a:prstGeom prst="rect">
            <a:avLst/>
          </a:prstGeom>
          <a:solidFill>
            <a:srgbClr val="A6B727"/>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s-CL"/>
          </a:p>
        </p:txBody>
      </p:sp>
      <p:cxnSp>
        <p:nvCxnSpPr>
          <p:cNvPr id="31" name="Straight Connector 30">
            <a:extLst>
              <a:ext uri="{FF2B5EF4-FFF2-40B4-BE49-F238E27FC236}">
                <a16:creationId xmlns:a16="http://schemas.microsoft.com/office/drawing/2014/main" id="{BC9E91F8-C4AE-4EB0-8B76-FF3F3FC718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370284" y="4405863"/>
            <a:ext cx="2763075"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4AD45A04-4150-4943-BB06-EEEDDD73B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00" y="246888"/>
            <a:ext cx="11724640" cy="6377939"/>
          </a:xfrm>
          <a:prstGeom prst="rect">
            <a:avLst/>
          </a:prstGeom>
          <a:no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p:cNvSpPr>
            <a:spLocks noGrp="1"/>
          </p:cNvSpPr>
          <p:nvPr>
            <p:ph type="title"/>
          </p:nvPr>
        </p:nvSpPr>
        <p:spPr>
          <a:xfrm>
            <a:off x="8370284" y="857674"/>
            <a:ext cx="2938220" cy="5116405"/>
          </a:xfrm>
        </p:spPr>
        <p:txBody>
          <a:bodyPr vert="horz" lIns="91440" tIns="45720" rIns="91440" bIns="45720" rtlCol="0" anchor="b">
            <a:noAutofit/>
          </a:bodyPr>
          <a:lstStyle/>
          <a:p>
            <a:pPr algn="ctr" defTabSz="914400">
              <a:lnSpc>
                <a:spcPct val="85000"/>
              </a:lnSpc>
            </a:pPr>
            <a:r>
              <a:rPr lang="es-MX" sz="1600" b="1" cap="all" dirty="0">
                <a:solidFill>
                  <a:srgbClr val="FFFFFF"/>
                </a:solidFill>
              </a:rPr>
              <a:t>El diagrama de clases modela la estructura lógica del sistema, definiendo entidades como Usuario, Libro, Préstamo y Sanción, junto con sus relaciones.</a:t>
            </a:r>
            <a:br>
              <a:rPr lang="es-MX" sz="1600" b="1" cap="all" dirty="0">
                <a:solidFill>
                  <a:srgbClr val="FFFFFF"/>
                </a:solidFill>
              </a:rPr>
            </a:br>
            <a:br>
              <a:rPr lang="es-MX" sz="1600" b="1" cap="all" dirty="0">
                <a:solidFill>
                  <a:srgbClr val="FFFFFF"/>
                </a:solidFill>
              </a:rPr>
            </a:br>
            <a:br>
              <a:rPr lang="es-MX" sz="1600" b="1" cap="all" dirty="0">
                <a:solidFill>
                  <a:srgbClr val="FFFFFF"/>
                </a:solidFill>
              </a:rPr>
            </a:br>
            <a:br>
              <a:rPr lang="es-MX" sz="1600" b="1" cap="all" dirty="0">
                <a:solidFill>
                  <a:srgbClr val="FFFFFF"/>
                </a:solidFill>
              </a:rPr>
            </a:br>
            <a:br>
              <a:rPr lang="es-MX" sz="1600" b="1" cap="all" dirty="0">
                <a:solidFill>
                  <a:srgbClr val="FFFFFF"/>
                </a:solidFill>
              </a:rPr>
            </a:br>
            <a:r>
              <a:rPr lang="es-MX" sz="1600" b="1" cap="all" dirty="0">
                <a:solidFill>
                  <a:srgbClr val="FFFFFF"/>
                </a:solidFill>
              </a:rPr>
              <a:t>Corresponde a la Vista Lógica del modelo 4+1, ya que detalla la arquitectura orientada a objetos. </a:t>
            </a:r>
            <a:br>
              <a:rPr lang="es-MX" sz="1600" b="1" cap="all" dirty="0">
                <a:solidFill>
                  <a:srgbClr val="FFFFFF"/>
                </a:solidFill>
              </a:rPr>
            </a:br>
            <a:br>
              <a:rPr lang="es-MX" sz="1600" b="1" cap="all" dirty="0">
                <a:solidFill>
                  <a:srgbClr val="FFFFFF"/>
                </a:solidFill>
              </a:rPr>
            </a:br>
            <a:br>
              <a:rPr lang="es-MX" sz="1600" b="1" cap="all" dirty="0">
                <a:solidFill>
                  <a:srgbClr val="FFFFFF"/>
                </a:solidFill>
              </a:rPr>
            </a:br>
            <a:br>
              <a:rPr lang="es-MX" sz="1600" b="1" cap="all" dirty="0">
                <a:solidFill>
                  <a:srgbClr val="FFFFFF"/>
                </a:solidFill>
              </a:rPr>
            </a:br>
            <a:r>
              <a:rPr lang="es-MX" sz="1600" b="1" cap="all" dirty="0">
                <a:solidFill>
                  <a:srgbClr val="FFFFFF"/>
                </a:solidFill>
              </a:rPr>
              <a:t>Se aplican patrones como Entidad, Encapsulamiento y relaciones bien definidas, esenciales para una implementación clara y mantenible</a:t>
            </a:r>
            <a:endParaRPr lang="en-US" sz="1600" b="1" cap="all" dirty="0">
              <a:solidFill>
                <a:srgbClr val="FFFFFF"/>
              </a:solidFill>
            </a:endParaRPr>
          </a:p>
        </p:txBody>
      </p:sp>
      <p:pic>
        <p:nvPicPr>
          <p:cNvPr id="7" name="Imagen 6" descr="Diagrama&#10;&#10;El contenido generado por IA puede ser incorrecto.">
            <a:extLst>
              <a:ext uri="{FF2B5EF4-FFF2-40B4-BE49-F238E27FC236}">
                <a16:creationId xmlns:a16="http://schemas.microsoft.com/office/drawing/2014/main" id="{B92CD9A7-C591-4C16-3163-1851CA299D29}"/>
              </a:ext>
            </a:extLst>
          </p:cNvPr>
          <p:cNvPicPr>
            <a:picLocks noChangeAspect="1"/>
          </p:cNvPicPr>
          <p:nvPr/>
        </p:nvPicPr>
        <p:blipFill>
          <a:blip r:embed="rId2"/>
          <a:stretch>
            <a:fillRect/>
          </a:stretch>
        </p:blipFill>
        <p:spPr>
          <a:xfrm>
            <a:off x="236220" y="857675"/>
            <a:ext cx="7958919" cy="525831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609600"/>
            <a:ext cx="9875520" cy="2157984"/>
          </a:xfrm>
        </p:spPr>
        <p:txBody>
          <a:bodyPr>
            <a:noAutofit/>
          </a:bodyPr>
          <a:lstStyle/>
          <a:p>
            <a:r>
              <a:rPr lang="es-MX" dirty="0"/>
              <a:t>Diagrama de componentes </a:t>
            </a:r>
            <a:br>
              <a:rPr lang="es-MX" sz="1600" dirty="0"/>
            </a:br>
            <a:br>
              <a:rPr lang="es-MX" sz="1600" dirty="0"/>
            </a:br>
            <a:r>
              <a:rPr lang="es-MX" sz="1600" dirty="0"/>
              <a:t>Representa los módulos principales del sistema y cómo se interconectan, como el </a:t>
            </a:r>
            <a:r>
              <a:rPr lang="es-MX" sz="1600" dirty="0" err="1"/>
              <a:t>frontend</a:t>
            </a:r>
            <a:r>
              <a:rPr lang="es-MX" sz="1600" dirty="0"/>
              <a:t> web, </a:t>
            </a:r>
            <a:r>
              <a:rPr lang="es-MX" sz="1600" dirty="0" err="1"/>
              <a:t>backend</a:t>
            </a:r>
            <a:r>
              <a:rPr lang="es-MX" sz="1600" dirty="0"/>
              <a:t> de servicios (usuarios, libros, préstamos), base de datos y API. Define la arquitectura modular del software y sus dependencias.</a:t>
            </a:r>
            <a:br>
              <a:rPr lang="es-MX" sz="1600" dirty="0"/>
            </a:br>
            <a:br>
              <a:rPr lang="es-MX" sz="1600" dirty="0"/>
            </a:br>
            <a:r>
              <a:rPr lang="es-MX" sz="1600" dirty="0"/>
              <a:t>Permite un desarrollo distribuido y mantenible. La arquitectura basada en microservicios facilita futuras actualizaciones y mejora el rendimiento general del sistema.</a:t>
            </a:r>
            <a:endParaRPr lang="es-CL" sz="1600" dirty="0"/>
          </a:p>
        </p:txBody>
      </p:sp>
      <p:pic>
        <p:nvPicPr>
          <p:cNvPr id="3" name="Picture 2" descr="diagrama de componentes.png"/>
          <p:cNvPicPr>
            <a:picLocks noChangeAspect="1"/>
          </p:cNvPicPr>
          <p:nvPr/>
        </p:nvPicPr>
        <p:blipFill>
          <a:blip r:embed="rId2"/>
          <a:stretch>
            <a:fillRect/>
          </a:stretch>
        </p:blipFill>
        <p:spPr>
          <a:xfrm>
            <a:off x="560832" y="2962656"/>
            <a:ext cx="10948416" cy="328574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04865"/>
            <a:ext cx="9875520" cy="2598295"/>
          </a:xfrm>
        </p:spPr>
        <p:txBody>
          <a:bodyPr>
            <a:normAutofit fontScale="90000"/>
          </a:bodyPr>
          <a:lstStyle/>
          <a:p>
            <a:r>
              <a:rPr lang="es-MX" sz="3200" dirty="0"/>
              <a:t>Diagrama Entidad-</a:t>
            </a:r>
            <a:r>
              <a:rPr lang="es-MX" sz="3200" dirty="0" err="1"/>
              <a:t>Relacion</a:t>
            </a:r>
            <a:br>
              <a:rPr lang="es-MX" sz="1800" dirty="0"/>
            </a:br>
            <a:br>
              <a:rPr lang="es-MX" sz="1800" dirty="0"/>
            </a:br>
            <a:r>
              <a:rPr lang="es-MX" sz="1800" dirty="0"/>
              <a:t>El diagrama ER representa la estructura lógica de los datos del sistema, mostrando las entidades principales (como Libro, Usuario, Préstamo), sus atributos y las relaciones entre ellas. Es fundamental para entender cómo se organiza y relaciona la información en la base de datos.</a:t>
            </a:r>
            <a:br>
              <a:rPr lang="es-MX" sz="1800" dirty="0"/>
            </a:br>
            <a:br>
              <a:rPr lang="es-MX" sz="1800" dirty="0"/>
            </a:br>
            <a:r>
              <a:rPr lang="es-MX" sz="1800" dirty="0"/>
              <a:t>Este diagrama permitió definir con precisión la estructura de datos necesaria para el sistema de la biblioteca, facilitando la implementación de la base de datos y garantizando la integridad y coherencia de la información. Además, apoyó la definición de requisitos técnicos y permitió una transición ordenada desde el análisis hacia el desarrollo</a:t>
            </a:r>
          </a:p>
        </p:txBody>
      </p:sp>
      <p:pic>
        <p:nvPicPr>
          <p:cNvPr id="5" name="Marcador de contenido 4" descr="Diagrama&#10;&#10;El contenido generado por IA puede ser incorrecto.">
            <a:extLst>
              <a:ext uri="{FF2B5EF4-FFF2-40B4-BE49-F238E27FC236}">
                <a16:creationId xmlns:a16="http://schemas.microsoft.com/office/drawing/2014/main" id="{7211D443-3C8E-3B8D-A337-73540EB27534}"/>
              </a:ext>
            </a:extLst>
          </p:cNvPr>
          <p:cNvPicPr>
            <a:picLocks noGrp="1" noChangeAspect="1"/>
          </p:cNvPicPr>
          <p:nvPr>
            <p:ph idx="1"/>
          </p:nvPr>
        </p:nvPicPr>
        <p:blipFill>
          <a:blip r:embed="rId2"/>
          <a:stretch>
            <a:fillRect/>
          </a:stretch>
        </p:blipFill>
        <p:spPr>
          <a:xfrm>
            <a:off x="663315" y="2803161"/>
            <a:ext cx="10984042" cy="3849974"/>
          </a:xfr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63296"/>
            <a:ext cx="9875520" cy="1024128"/>
          </a:xfrm>
        </p:spPr>
        <p:txBody>
          <a:bodyPr/>
          <a:lstStyle/>
          <a:p>
            <a:r>
              <a:rPr lang="es-CL" dirty="0"/>
              <a:t>Estándares de calidad aplicados</a:t>
            </a:r>
            <a:endParaRPr dirty="0"/>
          </a:p>
        </p:txBody>
      </p:sp>
      <p:sp>
        <p:nvSpPr>
          <p:cNvPr id="3" name="Content Placeholder 2"/>
          <p:cNvSpPr>
            <a:spLocks noGrp="1"/>
          </p:cNvSpPr>
          <p:nvPr>
            <p:ph idx="1"/>
          </p:nvPr>
        </p:nvSpPr>
        <p:spPr>
          <a:xfrm>
            <a:off x="1143002" y="1487424"/>
            <a:ext cx="9872871" cy="4608576"/>
          </a:xfrm>
        </p:spPr>
        <p:txBody>
          <a:bodyPr/>
          <a:lstStyle/>
          <a:p>
            <a:pPr>
              <a:buNone/>
            </a:pPr>
            <a:r>
              <a:rPr lang="es-MX" dirty="0"/>
              <a:t>Diapositiva 1: Estándares de Calidad Aplicados en el Diseño de Software</a:t>
            </a:r>
          </a:p>
          <a:p>
            <a:pPr>
              <a:buFont typeface="Arial" panose="020B0604020202020204" pitchFamily="34" charset="0"/>
              <a:buChar char="•"/>
            </a:pPr>
            <a:r>
              <a:rPr lang="es-MX" dirty="0"/>
              <a:t>Requisitos claros y estructurados (IEEE 830)</a:t>
            </a:r>
            <a:br>
              <a:rPr lang="es-MX" dirty="0"/>
            </a:br>
            <a:r>
              <a:rPr lang="es-MX" dirty="0"/>
              <a:t>Definición precisa de requisitos funcionales y no funcionales mediante historias de usuario y criterios de aceptación, garantizando que el diseño cumpla con las necesidades reales del sistema.</a:t>
            </a:r>
          </a:p>
          <a:p>
            <a:pPr>
              <a:buFont typeface="Arial" panose="020B0604020202020204" pitchFamily="34" charset="0"/>
              <a:buChar char="•"/>
            </a:pPr>
            <a:r>
              <a:rPr lang="es-MX" dirty="0"/>
              <a:t>Calidad según ISO 25010</a:t>
            </a:r>
            <a:br>
              <a:rPr lang="es-MX" dirty="0"/>
            </a:br>
            <a:r>
              <a:rPr lang="es-MX" dirty="0"/>
              <a:t>Se asegura seguridad, rendimiento, usabilidad, fiabilidad y escalabilidad, alineando el diseño con estándares internacionales para un software robusto y eficiente.</a:t>
            </a:r>
          </a:p>
          <a:p>
            <a:pPr>
              <a:buFont typeface="Arial" panose="020B0604020202020204" pitchFamily="34" charset="0"/>
              <a:buChar char="•"/>
            </a:pPr>
            <a:r>
              <a:rPr lang="es-MX" dirty="0"/>
              <a:t>Modelos formales para diseño lógico y arquitectónico</a:t>
            </a:r>
            <a:br>
              <a:rPr lang="es-MX" dirty="0"/>
            </a:br>
            <a:r>
              <a:rPr lang="es-MX" dirty="0"/>
              <a:t>Uso de Diagramas Entidad-Relación y Arquitectura de Microservicios que facilitan la integridad de datos, modularidad y mantenimiento del sistema.</a:t>
            </a:r>
          </a:p>
          <a:p>
            <a:endParaRPr lang="es-CL" dirty="0"/>
          </a:p>
        </p:txBody>
      </p:sp>
    </p:spTree>
  </p:cSld>
  <p:clrMapOvr>
    <a:masterClrMapping/>
  </p:clrMapOvr>
</p:sld>
</file>

<file path=ppt/theme/theme1.xml><?xml version="1.0" encoding="utf-8"?>
<a:theme xmlns:a="http://schemas.openxmlformats.org/drawingml/2006/main" name="Base">
  <a:themeElements>
    <a:clrScheme name="Base">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e">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e">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docProps/app.xml><?xml version="1.0" encoding="utf-8"?>
<Properties xmlns="http://schemas.openxmlformats.org/officeDocument/2006/extended-properties" xmlns:vt="http://schemas.openxmlformats.org/officeDocument/2006/docPropsVTypes">
  <Template>TM03457444[[fn=Base]]</Template>
  <TotalTime>87</TotalTime>
  <Words>1118</Words>
  <Application>Microsoft Office PowerPoint</Application>
  <PresentationFormat>Panorámica</PresentationFormat>
  <Paragraphs>45</Paragraphs>
  <Slides>10</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10</vt:i4>
      </vt:variant>
    </vt:vector>
  </HeadingPairs>
  <TitlesOfParts>
    <vt:vector size="13" baseType="lpstr">
      <vt:lpstr>Arial</vt:lpstr>
      <vt:lpstr>Corbel</vt:lpstr>
      <vt:lpstr>Base</vt:lpstr>
      <vt:lpstr>Diseño de Software para el Sistema de Biblioteca Universitaria</vt:lpstr>
      <vt:lpstr>Introducción al Proyecto</vt:lpstr>
      <vt:lpstr>Fases del Ciclo de Vida del Software aplicadas al proyecto Recolección de Requisitos: Se identificaron requisitos funcionales a través de historias de usuario (HU01-HU06) y no funcionales basados en la norma ISO 25010, asegurando seguridad, usabilidad y rendimiento.  Análisis y Diseño: Se elaboraron diagramas de caso de uso, clases, componentes y entidad-relación para definir claramente la estructura y comportamiento del sistema. Se optó por una arquitectura de microservicios escalable.  Implementación: Se desarrolló el backend con FastAPI y el frontend con python y base de datos MYSQL favoreciendo la modularidad y la portabilidad multiplataforma.  Pruebas: Se aplicaron pruebas unitarias, de integración, funcionales, de estrés y de usabilidad para validar cada componente del sistema y garantizar su fiabilidad.  Despliegue: El sistema fue empaquetado con Docker y desplegado en servicios cloud (AWS/Azure), garantizando disponibilidad, escalabilidad y seguridad.  Mantenimiento y Retroalimentación: La metodología SCRUM permitió iteraciones continuas, con mejoras basadas en el feedback del usuario y cambios dinámicos en los requerimientos. </vt:lpstr>
      <vt:lpstr>Patrón de Arquitectura 4+1 aplicado al proyecto </vt:lpstr>
      <vt:lpstr>El diagrama de caso de uso representa las principales interacciones entre los usuarios del sistema (estudiantes, bibliotecarios y administradores) y las funcionalidades clave, como buscar libros, registrar préstamos y generar reportes. Este diagrama pertenece a la Vista de Casos de Uso del modelo 4+1, ya que describe los requisitos funcionales desde la perspectiva del usuario.  Permite identificar qué servicios debe ofrecer el sistema, sirviendo como base para la planificación en SCRUM y el diseño posterior. Se aplicaron patrones como Controlador Centralizado, Entidad y Frontera para estructurar la lógica del sistema. </vt:lpstr>
      <vt:lpstr>El diagrama de clases modela la estructura lógica del sistema, definiendo entidades como Usuario, Libro, Préstamo y Sanción, junto con sus relaciones.     Corresponde a la Vista Lógica del modelo 4+1, ya que detalla la arquitectura orientada a objetos.     Se aplican patrones como Entidad, Encapsulamiento y relaciones bien definidas, esenciales para una implementación clara y mantenible</vt:lpstr>
      <vt:lpstr>Diagrama de componentes   Representa los módulos principales del sistema y cómo se interconectan, como el frontend web, backend de servicios (usuarios, libros, préstamos), base de datos y API. Define la arquitectura modular del software y sus dependencias.  Permite un desarrollo distribuido y mantenible. La arquitectura basada en microservicios facilita futuras actualizaciones y mejora el rendimiento general del sistema.</vt:lpstr>
      <vt:lpstr>Diagrama Entidad-Relacion  El diagrama ER representa la estructura lógica de los datos del sistema, mostrando las entidades principales (como Libro, Usuario, Préstamo), sus atributos y las relaciones entre ellas. Es fundamental para entender cómo se organiza y relaciona la información en la base de datos.  Este diagrama permitió definir con precisión la estructura de datos necesaria para el sistema de la biblioteca, facilitando la implementación de la base de datos y garantizando la integridad y coherencia de la información. Además, apoyó la definición de requisitos técnicos y permitió una transición ordenada desde el análisis hacia el desarrollo</vt:lpstr>
      <vt:lpstr>Estándares de calidad aplicados</vt:lpstr>
      <vt:lpstr>Conclusión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DANIEL ALFONSO GONZALEZ FERNANDEZ</cp:lastModifiedBy>
  <cp:revision>2</cp:revision>
  <dcterms:created xsi:type="dcterms:W3CDTF">2013-01-27T09:14:16Z</dcterms:created>
  <dcterms:modified xsi:type="dcterms:W3CDTF">2025-05-24T15:20:08Z</dcterms:modified>
  <cp:category/>
</cp:coreProperties>
</file>

<file path=docProps/thumbnail.jpeg>
</file>